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3" roundtripDataSignature="AMtx7mhg6SAs7kccQ9r26wYD5Ja5p5iO9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customschemas.google.com/relationships/presentationmetadata" Target="metadata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3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3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3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5.png"/><Relationship Id="rId5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png"/><Relationship Id="rId4" Type="http://schemas.openxmlformats.org/officeDocument/2006/relationships/image" Target="../media/image37.png"/><Relationship Id="rId5" Type="http://schemas.openxmlformats.org/officeDocument/2006/relationships/image" Target="../media/image15.png"/><Relationship Id="rId6" Type="http://schemas.openxmlformats.org/officeDocument/2006/relationships/image" Target="../media/image19.png"/><Relationship Id="rId7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png"/><Relationship Id="rId4" Type="http://schemas.openxmlformats.org/officeDocument/2006/relationships/image" Target="../media/image17.png"/><Relationship Id="rId5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Relationship Id="rId4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400"/>
              <a:t>Практическое занятие 2. Начало работы в </a:t>
            </a:r>
            <a:r>
              <a:rPr lang="ru-RU" sz="3200"/>
              <a:t>Visual Studio Code</a:t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/>
              <a:t>Создание html-документа</a:t>
            </a:r>
            <a:br>
              <a:rPr lang="ru-RU"/>
            </a:b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"/>
          <p:cNvSpPr txBox="1"/>
          <p:nvPr>
            <p:ph type="title"/>
          </p:nvPr>
        </p:nvSpPr>
        <p:spPr>
          <a:xfrm>
            <a:off x="945828" y="13667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2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Добавление  однострочных абзацев </a:t>
            </a:r>
            <a:br>
              <a:rPr lang="ru-RU" sz="4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4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расположенных  в центре, слева, справа</a:t>
            </a:r>
            <a:br>
              <a:rPr lang="ru-RU"/>
            </a:br>
            <a:endParaRPr/>
          </a:p>
        </p:txBody>
      </p:sp>
      <p:sp>
        <p:nvSpPr>
          <p:cNvPr id="165" name="Google Shape;165;p1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66" name="Google Shape;16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1425" y="1967456"/>
            <a:ext cx="9601200" cy="421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1"/>
          <p:cNvSpPr/>
          <p:nvPr/>
        </p:nvSpPr>
        <p:spPr>
          <a:xfrm>
            <a:off x="6544493" y="1248705"/>
            <a:ext cx="535500" cy="627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1"/>
          <p:cNvSpPr txBox="1"/>
          <p:nvPr/>
        </p:nvSpPr>
        <p:spPr>
          <a:xfrm>
            <a:off x="6793991" y="3518783"/>
            <a:ext cx="4632600" cy="369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Ctrl+S сохранить локально-&gt; точка исчезнет</a:t>
            </a:r>
            <a:endParaRPr/>
          </a:p>
        </p:txBody>
      </p:sp>
      <p:sp>
        <p:nvSpPr>
          <p:cNvPr id="169" name="Google Shape;169;p11"/>
          <p:cNvSpPr txBox="1"/>
          <p:nvPr/>
        </p:nvSpPr>
        <p:spPr>
          <a:xfrm>
            <a:off x="7166141" y="2919269"/>
            <a:ext cx="2166000" cy="369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внести изменение</a:t>
            </a:r>
            <a:endParaRPr/>
          </a:p>
        </p:txBody>
      </p:sp>
      <p:sp>
        <p:nvSpPr>
          <p:cNvPr id="170" name="Google Shape;170;p11"/>
          <p:cNvSpPr/>
          <p:nvPr/>
        </p:nvSpPr>
        <p:spPr>
          <a:xfrm>
            <a:off x="9903823" y="1293473"/>
            <a:ext cx="535500" cy="627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1"/>
          <p:cNvSpPr txBox="1"/>
          <p:nvPr/>
        </p:nvSpPr>
        <p:spPr>
          <a:xfrm>
            <a:off x="7567246" y="2372939"/>
            <a:ext cx="3932400" cy="369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Отображение результата в браузере</a:t>
            </a:r>
            <a:endParaRPr/>
          </a:p>
        </p:txBody>
      </p:sp>
      <p:sp>
        <p:nvSpPr>
          <p:cNvPr id="172" name="Google Shape;172;p11"/>
          <p:cNvSpPr txBox="1"/>
          <p:nvPr/>
        </p:nvSpPr>
        <p:spPr>
          <a:xfrm>
            <a:off x="4767442" y="1279295"/>
            <a:ext cx="405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Изменения внесены, файл не сохранен</a:t>
            </a:r>
            <a:endParaRPr/>
          </a:p>
        </p:txBody>
      </p:sp>
      <p:sp>
        <p:nvSpPr>
          <p:cNvPr id="173" name="Google Shape;173;p11"/>
          <p:cNvSpPr txBox="1"/>
          <p:nvPr/>
        </p:nvSpPr>
        <p:spPr>
          <a:xfrm>
            <a:off x="3399535" y="2919269"/>
            <a:ext cx="273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Тег горизонтальная линия</a:t>
            </a:r>
            <a:endParaRPr/>
          </a:p>
        </p:txBody>
      </p:sp>
      <p:sp>
        <p:nvSpPr>
          <p:cNvPr id="174" name="Google Shape;174;p11"/>
          <p:cNvSpPr txBox="1"/>
          <p:nvPr/>
        </p:nvSpPr>
        <p:spPr>
          <a:xfrm>
            <a:off x="5358975" y="1967450"/>
            <a:ext cx="9981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html_01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/>
              <a:t>Редактирование файла. Создание однострочных абзацев и многострочного </a:t>
            </a:r>
            <a:br>
              <a:rPr lang="ru-RU"/>
            </a:br>
            <a:r>
              <a:rPr lang="ru-RU"/>
              <a:t> </a:t>
            </a:r>
            <a:endParaRPr/>
          </a:p>
        </p:txBody>
      </p:sp>
      <p:pic>
        <p:nvPicPr>
          <p:cNvPr id="180" name="Google Shape;180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8925" y="1767013"/>
            <a:ext cx="8979600" cy="4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2"/>
          <p:cNvSpPr txBox="1"/>
          <p:nvPr/>
        </p:nvSpPr>
        <p:spPr>
          <a:xfrm>
            <a:off x="6096000" y="2416086"/>
            <a:ext cx="4632300" cy="1200300"/>
          </a:xfrm>
          <a:prstGeom prst="rect">
            <a:avLst/>
          </a:prstGeom>
          <a:noFill/>
          <a:ln cap="flat" cmpd="sng" w="28575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Сохранить файл (обычно - Ctrl + S)</a:t>
            </a:r>
            <a:endParaRPr/>
          </a:p>
        </p:txBody>
      </p:sp>
      <p:sp>
        <p:nvSpPr>
          <p:cNvPr id="182" name="Google Shape;182;p12"/>
          <p:cNvSpPr txBox="1"/>
          <p:nvPr/>
        </p:nvSpPr>
        <p:spPr>
          <a:xfrm>
            <a:off x="2883875" y="1758450"/>
            <a:ext cx="8526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html</a:t>
            </a:r>
            <a:endParaRPr b="1" sz="1200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2"/>
          <p:cNvSpPr txBox="1"/>
          <p:nvPr/>
        </p:nvSpPr>
        <p:spPr>
          <a:xfrm>
            <a:off x="1163500" y="2127750"/>
            <a:ext cx="8526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html</a:t>
            </a:r>
            <a:endParaRPr b="1" sz="1200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Считывание и отображение файла html  браузером  </a:t>
            </a:r>
            <a:endParaRPr/>
          </a:p>
        </p:txBody>
      </p:sp>
      <p:pic>
        <p:nvPicPr>
          <p:cNvPr id="189" name="Google Shape;189;p13"/>
          <p:cNvPicPr preferRelativeResize="0"/>
          <p:nvPr/>
        </p:nvPicPr>
        <p:blipFill rotWithShape="1">
          <a:blip r:embed="rId3">
            <a:alphaModFix/>
          </a:blip>
          <a:srcRect b="63116" l="21573" r="22808" t="21818"/>
          <a:stretch/>
        </p:blipFill>
        <p:spPr>
          <a:xfrm>
            <a:off x="2214748" y="2695699"/>
            <a:ext cx="6780813" cy="1033153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3"/>
          <p:cNvSpPr txBox="1"/>
          <p:nvPr/>
        </p:nvSpPr>
        <p:spPr>
          <a:xfrm>
            <a:off x="5106389" y="2012868"/>
            <a:ext cx="582300" cy="584700"/>
          </a:xfrm>
          <a:prstGeom prst="rect">
            <a:avLst/>
          </a:prstGeom>
          <a:noFill/>
          <a:ln cap="flat" cmpd="sng" w="5715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F5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3"/>
          <p:cNvSpPr/>
          <p:nvPr/>
        </p:nvSpPr>
        <p:spPr>
          <a:xfrm>
            <a:off x="3627911" y="3123211"/>
            <a:ext cx="451200" cy="17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3"/>
          <p:cNvSpPr txBox="1"/>
          <p:nvPr/>
        </p:nvSpPr>
        <p:spPr>
          <a:xfrm>
            <a:off x="5863111" y="4023377"/>
            <a:ext cx="400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Вот что получилось в браузере Chrome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036" y="3778933"/>
            <a:ext cx="3048000" cy="400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13"/>
          <p:cNvCxnSpPr/>
          <p:nvPr/>
        </p:nvCxnSpPr>
        <p:spPr>
          <a:xfrm flipH="1">
            <a:off x="3230436" y="3597897"/>
            <a:ext cx="237600" cy="413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195" name="Google Shape;195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66376" y="4533149"/>
            <a:ext cx="8964613" cy="221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9462" y="4883620"/>
            <a:ext cx="478155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0805" y="1915554"/>
            <a:ext cx="4143375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Алгоритм   подготовки дублирования локальных  файлов в GitHub</a:t>
            </a:r>
            <a:endParaRPr/>
          </a:p>
        </p:txBody>
      </p:sp>
      <p:sp>
        <p:nvSpPr>
          <p:cNvPr id="203" name="Google Shape;203;p14"/>
          <p:cNvSpPr/>
          <p:nvPr/>
        </p:nvSpPr>
        <p:spPr>
          <a:xfrm rot="10800000">
            <a:off x="4768062" y="2868029"/>
            <a:ext cx="731400" cy="36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4"/>
          <p:cNvSpPr txBox="1"/>
          <p:nvPr/>
        </p:nvSpPr>
        <p:spPr>
          <a:xfrm>
            <a:off x="5065956" y="2867997"/>
            <a:ext cx="26085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Ввести название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изменения(имя-версия)</a:t>
            </a:r>
            <a:endParaRPr/>
          </a:p>
        </p:txBody>
      </p:sp>
      <p:sp>
        <p:nvSpPr>
          <p:cNvPr id="205" name="Google Shape;205;p14"/>
          <p:cNvSpPr/>
          <p:nvPr/>
        </p:nvSpPr>
        <p:spPr>
          <a:xfrm>
            <a:off x="4490002" y="1754411"/>
            <a:ext cx="339600" cy="705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206" name="Google Shape;206;p14"/>
          <p:cNvSpPr/>
          <p:nvPr/>
        </p:nvSpPr>
        <p:spPr>
          <a:xfrm>
            <a:off x="7056318" y="5350617"/>
            <a:ext cx="352800" cy="666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207" name="Google Shape;207;p14"/>
          <p:cNvSpPr txBox="1"/>
          <p:nvPr/>
        </p:nvSpPr>
        <p:spPr>
          <a:xfrm>
            <a:off x="2670014" y="2867997"/>
            <a:ext cx="7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1_3</a:t>
            </a:r>
            <a:endParaRPr/>
          </a:p>
        </p:txBody>
      </p:sp>
      <p:sp>
        <p:nvSpPr>
          <p:cNvPr id="208" name="Google Shape;208;p14"/>
          <p:cNvSpPr/>
          <p:nvPr/>
        </p:nvSpPr>
        <p:spPr>
          <a:xfrm>
            <a:off x="1140031" y="3717068"/>
            <a:ext cx="605700" cy="33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"/>
          <p:cNvSpPr txBox="1"/>
          <p:nvPr>
            <p:ph type="title"/>
          </p:nvPr>
        </p:nvSpPr>
        <p:spPr>
          <a:xfrm>
            <a:off x="297873" y="-12770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Проверка наличия файла в GitHub</a:t>
            </a:r>
            <a:endParaRPr/>
          </a:p>
        </p:txBody>
      </p:sp>
      <p:pic>
        <p:nvPicPr>
          <p:cNvPr id="214" name="Google Shape;21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60585" y="842904"/>
            <a:ext cx="4824736" cy="605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5"/>
          <p:cNvSpPr/>
          <p:nvPr/>
        </p:nvSpPr>
        <p:spPr>
          <a:xfrm rot="-2275896">
            <a:off x="6252985" y="1335761"/>
            <a:ext cx="1677348" cy="45361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Обновить</a:t>
            </a:r>
            <a:endParaRPr/>
          </a:p>
        </p:txBody>
      </p:sp>
      <p:pic>
        <p:nvPicPr>
          <p:cNvPr id="216" name="Google Shape;216;p15"/>
          <p:cNvPicPr preferRelativeResize="0"/>
          <p:nvPr/>
        </p:nvPicPr>
        <p:blipFill rotWithShape="1">
          <a:blip r:embed="rId4">
            <a:alphaModFix/>
          </a:blip>
          <a:srcRect b="44761" l="12661" r="58652" t="5325"/>
          <a:stretch/>
        </p:blipFill>
        <p:spPr>
          <a:xfrm>
            <a:off x="1434133" y="2039547"/>
            <a:ext cx="3497280" cy="342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5"/>
          <p:cNvSpPr/>
          <p:nvPr/>
        </p:nvSpPr>
        <p:spPr>
          <a:xfrm rot="10800000">
            <a:off x="2582945" y="4845074"/>
            <a:ext cx="451200" cy="14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5"/>
          <p:cNvSpPr txBox="1"/>
          <p:nvPr/>
        </p:nvSpPr>
        <p:spPr>
          <a:xfrm>
            <a:off x="5150888" y="2211583"/>
            <a:ext cx="2109600" cy="646200"/>
          </a:xfrm>
          <a:prstGeom prst="rect">
            <a:avLst/>
          </a:prstGeom>
          <a:noFill/>
          <a:ln cap="flat" cmpd="sng" w="9525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Если GitHub был открыт- обновить</a:t>
            </a:r>
            <a:endParaRPr/>
          </a:p>
        </p:txBody>
      </p:sp>
      <p:sp>
        <p:nvSpPr>
          <p:cNvPr id="219" name="Google Shape;219;p15"/>
          <p:cNvSpPr txBox="1"/>
          <p:nvPr/>
        </p:nvSpPr>
        <p:spPr>
          <a:xfrm>
            <a:off x="3479470" y="4596187"/>
            <a:ext cx="2254200" cy="646200"/>
          </a:xfrm>
          <a:prstGeom prst="rect">
            <a:avLst/>
          </a:prstGeom>
          <a:noFill/>
          <a:ln cap="flat" cmpd="sng" w="9525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Если не был открыт- запустить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6"/>
          <p:cNvSpPr txBox="1"/>
          <p:nvPr>
            <p:ph type="title"/>
          </p:nvPr>
        </p:nvSpPr>
        <p:spPr>
          <a:xfrm>
            <a:off x="838200" y="365125"/>
            <a:ext cx="11087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 sz="4400"/>
              <a:t>Дублирование в свою локальную папку шаблона файла HTML-5 c Githhub преподавателя</a:t>
            </a:r>
            <a:br>
              <a:rPr lang="ru-RU" sz="4400"/>
            </a:br>
            <a:endParaRPr/>
          </a:p>
        </p:txBody>
      </p:sp>
      <p:sp>
        <p:nvSpPr>
          <p:cNvPr id="225" name="Google Shape;225;p1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Открытие новой папки </a:t>
            </a:r>
            <a:endParaRPr/>
          </a:p>
        </p:txBody>
      </p:sp>
      <p:pic>
        <p:nvPicPr>
          <p:cNvPr id="231" name="Google Shape;231;p17"/>
          <p:cNvPicPr preferRelativeResize="0"/>
          <p:nvPr/>
        </p:nvPicPr>
        <p:blipFill rotWithShape="1">
          <a:blip r:embed="rId3">
            <a:alphaModFix/>
          </a:blip>
          <a:srcRect b="26575" l="22145" r="58141" t="20452"/>
          <a:stretch/>
        </p:blipFill>
        <p:spPr>
          <a:xfrm>
            <a:off x="1155356" y="2137719"/>
            <a:ext cx="2403392" cy="3632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7"/>
          <p:cNvPicPr preferRelativeResize="0"/>
          <p:nvPr/>
        </p:nvPicPr>
        <p:blipFill rotWithShape="1">
          <a:blip r:embed="rId4">
            <a:alphaModFix/>
          </a:blip>
          <a:srcRect b="36758" l="22247" r="54088" t="20990"/>
          <a:stretch/>
        </p:blipFill>
        <p:spPr>
          <a:xfrm>
            <a:off x="4232189" y="2505332"/>
            <a:ext cx="2885306" cy="2897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55012" y="2891603"/>
            <a:ext cx="3215201" cy="920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26859" y="3948851"/>
            <a:ext cx="937440" cy="368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031687" y="3812058"/>
            <a:ext cx="2961316" cy="2844242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7"/>
          <p:cNvSpPr/>
          <p:nvPr/>
        </p:nvSpPr>
        <p:spPr>
          <a:xfrm>
            <a:off x="5041075" y="2446317"/>
            <a:ext cx="207900" cy="445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7"/>
          <p:cNvSpPr txBox="1"/>
          <p:nvPr/>
        </p:nvSpPr>
        <p:spPr>
          <a:xfrm>
            <a:off x="7821533" y="3429000"/>
            <a:ext cx="2688000" cy="307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Html_ Numgroup_subgroup_02</a:t>
            </a:r>
            <a:endParaRPr/>
          </a:p>
        </p:txBody>
      </p:sp>
      <p:sp>
        <p:nvSpPr>
          <p:cNvPr id="238" name="Google Shape;238;p17"/>
          <p:cNvSpPr txBox="1"/>
          <p:nvPr/>
        </p:nvSpPr>
        <p:spPr>
          <a:xfrm>
            <a:off x="9719812" y="4943447"/>
            <a:ext cx="2179200" cy="276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Html_ Numgroup_subgroup_02</a:t>
            </a:r>
            <a:endParaRPr/>
          </a:p>
        </p:txBody>
      </p:sp>
      <p:sp>
        <p:nvSpPr>
          <p:cNvPr id="239" name="Google Shape;239;p17"/>
          <p:cNvSpPr txBox="1"/>
          <p:nvPr/>
        </p:nvSpPr>
        <p:spPr>
          <a:xfrm>
            <a:off x="6522295" y="874017"/>
            <a:ext cx="2690700" cy="307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Html_ Numgroup_subgroup_02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Сохранение новой рабочей области</a:t>
            </a:r>
            <a:endParaRPr/>
          </a:p>
        </p:txBody>
      </p:sp>
      <p:sp>
        <p:nvSpPr>
          <p:cNvPr id="245" name="Google Shape;245;p1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46" name="Google Shape;246;p18"/>
          <p:cNvPicPr preferRelativeResize="0"/>
          <p:nvPr/>
        </p:nvPicPr>
        <p:blipFill rotWithShape="1">
          <a:blip r:embed="rId3">
            <a:alphaModFix/>
          </a:blip>
          <a:srcRect b="27838" l="21588" r="59509" t="21892"/>
          <a:stretch/>
        </p:blipFill>
        <p:spPr>
          <a:xfrm>
            <a:off x="784652" y="2211859"/>
            <a:ext cx="2304538" cy="3447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77532" y="2953265"/>
            <a:ext cx="3777067" cy="215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42549" y="2929195"/>
            <a:ext cx="2923300" cy="2144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 sz="4400"/>
              <a:t>Продублируйте в свою локальную папку шаблоны файла HTML-5 c Github преподавателя</a:t>
            </a:r>
            <a:br>
              <a:rPr lang="ru-RU" sz="4400"/>
            </a:br>
            <a:endParaRPr/>
          </a:p>
        </p:txBody>
      </p:sp>
      <p:sp>
        <p:nvSpPr>
          <p:cNvPr id="254" name="Google Shape;254;p1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Адрес который нужно скопировать в строку приглашения браузера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https://github.com/Elena-Samarkina/html_02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Копирование всех шаблонов архивом</a:t>
            </a:r>
            <a:endParaRPr/>
          </a:p>
        </p:txBody>
      </p:sp>
      <p:sp>
        <p:nvSpPr>
          <p:cNvPr id="260" name="Google Shape;260;p2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61" name="Google Shape;26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0637" y="1895475"/>
            <a:ext cx="9344025" cy="398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0"/>
          <p:cNvSpPr/>
          <p:nvPr/>
        </p:nvSpPr>
        <p:spPr>
          <a:xfrm>
            <a:off x="7047251" y="3886200"/>
            <a:ext cx="564600" cy="1179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0"/>
          <p:cNvSpPr txBox="1"/>
          <p:nvPr/>
        </p:nvSpPr>
        <p:spPr>
          <a:xfrm>
            <a:off x="2085975" y="6353175"/>
            <a:ext cx="6194400" cy="369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Распакуйте архив и перенесите файлы в свою папку проекта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Использование шаблона (клонирование из репозитория html в свою папку)</a:t>
            </a:r>
            <a:endParaRPr/>
          </a:p>
        </p:txBody>
      </p:sp>
      <p:sp>
        <p:nvSpPr>
          <p:cNvPr id="269" name="Google Shape;269;p2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70" name="Google Shape;270;p21"/>
          <p:cNvPicPr preferRelativeResize="0"/>
          <p:nvPr/>
        </p:nvPicPr>
        <p:blipFill rotWithShape="1">
          <a:blip r:embed="rId3">
            <a:alphaModFix/>
          </a:blip>
          <a:srcRect b="53141" l="20786" r="75181" t="18858"/>
          <a:stretch/>
        </p:blipFill>
        <p:spPr>
          <a:xfrm>
            <a:off x="724935" y="2209388"/>
            <a:ext cx="672064" cy="262563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1"/>
          <p:cNvSpPr/>
          <p:nvPr/>
        </p:nvSpPr>
        <p:spPr>
          <a:xfrm rot="-5400000">
            <a:off x="268116" y="3324697"/>
            <a:ext cx="248100" cy="816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09581" y="3147332"/>
            <a:ext cx="3181973" cy="1504987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1"/>
          <p:cNvSpPr/>
          <p:nvPr/>
        </p:nvSpPr>
        <p:spPr>
          <a:xfrm>
            <a:off x="11001103" y="2663104"/>
            <a:ext cx="352800" cy="607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" name="Google Shape;274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76849" y="2522058"/>
            <a:ext cx="2876100" cy="2285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80" name="Google Shape;28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812" y="1081104"/>
            <a:ext cx="7096125" cy="564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3"/>
          <p:cNvSpPr txBox="1"/>
          <p:nvPr/>
        </p:nvSpPr>
        <p:spPr>
          <a:xfrm>
            <a:off x="5715000" y="4410075"/>
            <a:ext cx="1866900" cy="369332"/>
          </a:xfrm>
          <a:prstGeom prst="rect">
            <a:avLst/>
          </a:prstGeom>
          <a:noFill/>
          <a:ln cap="flat" cmpd="sng" w="9525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Копировать</a:t>
            </a:r>
            <a:endParaRPr/>
          </a:p>
        </p:txBody>
      </p:sp>
      <p:sp>
        <p:nvSpPr>
          <p:cNvPr id="282" name="Google Shape;282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Выделить содержимое шаблона и скопировать в буфер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Создание нового файла html_02.html</a:t>
            </a:r>
            <a:endParaRPr/>
          </a:p>
        </p:txBody>
      </p:sp>
      <p:sp>
        <p:nvSpPr>
          <p:cNvPr id="288" name="Google Shape;288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89" name="Google Shape;289;p24"/>
          <p:cNvPicPr preferRelativeResize="0"/>
          <p:nvPr/>
        </p:nvPicPr>
        <p:blipFill rotWithShape="1">
          <a:blip r:embed="rId3">
            <a:alphaModFix/>
          </a:blip>
          <a:srcRect b="50000" l="36457" r="30833" t="26620"/>
          <a:stretch/>
        </p:blipFill>
        <p:spPr>
          <a:xfrm>
            <a:off x="2070100" y="2085101"/>
            <a:ext cx="6072514" cy="2441576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4"/>
          <p:cNvSpPr txBox="1"/>
          <p:nvPr/>
        </p:nvSpPr>
        <p:spPr>
          <a:xfrm>
            <a:off x="1152688" y="3182779"/>
            <a:ext cx="1834824" cy="24622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Html_ Numgroup_subgroup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4"/>
          <p:cNvSpPr/>
          <p:nvPr/>
        </p:nvSpPr>
        <p:spPr>
          <a:xfrm>
            <a:off x="2844800" y="2374900"/>
            <a:ext cx="410673" cy="807879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36000" y="3505200"/>
            <a:ext cx="29718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4"/>
          <p:cNvSpPr txBox="1"/>
          <p:nvPr/>
        </p:nvSpPr>
        <p:spPr>
          <a:xfrm>
            <a:off x="8436384" y="3687604"/>
            <a:ext cx="1979286" cy="24622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Html_ Numgroup_subgroup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24"/>
          <p:cNvSpPr/>
          <p:nvPr/>
        </p:nvSpPr>
        <p:spPr>
          <a:xfrm>
            <a:off x="9374514" y="4001294"/>
            <a:ext cx="1153786" cy="380206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5"/>
          <p:cNvSpPr txBox="1"/>
          <p:nvPr>
            <p:ph type="title"/>
          </p:nvPr>
        </p:nvSpPr>
        <p:spPr>
          <a:xfrm>
            <a:off x="838200" y="1841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/>
              <a:t>Вставка в html_02.html содержимого шаблона(можно скопировать шаблон и его переименовать)</a:t>
            </a:r>
            <a:endParaRPr/>
          </a:p>
        </p:txBody>
      </p:sp>
      <p:sp>
        <p:nvSpPr>
          <p:cNvPr id="300" name="Google Shape;300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01" name="Google Shape;301;p25"/>
          <p:cNvPicPr preferRelativeResize="0"/>
          <p:nvPr/>
        </p:nvPicPr>
        <p:blipFill rotWithShape="1">
          <a:blip r:embed="rId3">
            <a:alphaModFix/>
          </a:blip>
          <a:srcRect b="4229" l="0" r="0" t="-4230"/>
          <a:stretch/>
        </p:blipFill>
        <p:spPr>
          <a:xfrm>
            <a:off x="0" y="32757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5"/>
          <p:cNvSpPr txBox="1"/>
          <p:nvPr/>
        </p:nvSpPr>
        <p:spPr>
          <a:xfrm>
            <a:off x="8248537" y="625021"/>
            <a:ext cx="4632300" cy="1200600"/>
          </a:xfrm>
          <a:prstGeom prst="rect">
            <a:avLst/>
          </a:prstGeom>
          <a:noFill/>
          <a:ln cap="flat" cmpd="sng" w="28575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Сохранить файл (обычно - Ctrl + S)</a:t>
            </a:r>
            <a:endParaRPr/>
          </a:p>
        </p:txBody>
      </p:sp>
      <p:sp>
        <p:nvSpPr>
          <p:cNvPr id="303" name="Google Shape;303;p25"/>
          <p:cNvSpPr txBox="1"/>
          <p:nvPr/>
        </p:nvSpPr>
        <p:spPr>
          <a:xfrm>
            <a:off x="2056475" y="3509175"/>
            <a:ext cx="71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.html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Термины 2</a:t>
            </a:r>
            <a:endParaRPr/>
          </a:p>
        </p:txBody>
      </p:sp>
      <p:sp>
        <p:nvSpPr>
          <p:cNvPr id="309" name="Google Shape;309;p26"/>
          <p:cNvSpPr txBox="1"/>
          <p:nvPr>
            <p:ph idx="1" type="body"/>
          </p:nvPr>
        </p:nvSpPr>
        <p:spPr>
          <a:xfrm>
            <a:off x="838200" y="1825625"/>
            <a:ext cx="10515600" cy="4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HTML – язык гипертекстовой разметки.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В сети интернет доступно множество самой разнообразной информации Документы, которые могут содержать разнообразную по смыслу, содержанию информацию, по формам ее представления: это и текст, и картинки, и видео, аудиофайлы, карты, ссылки на другие источники информации в сети  можно назвать «текстом текстов» или </a:t>
            </a:r>
            <a:r>
              <a:rPr lang="ru-RU" sz="4000"/>
              <a:t>гипертекстом</a:t>
            </a:r>
            <a:r>
              <a:rPr lang="ru-RU"/>
              <a:t>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Доступ к гипертекстовым документам происходит локально или по сети.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Браузер- программа для чтения гипертекста (и работы в сети), способна их воспринимать и отображать на смартфонах и на персональных компьютерах, или, например, умных часах и т.д..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22"/>
          <p:cNvPicPr preferRelativeResize="0"/>
          <p:nvPr/>
        </p:nvPicPr>
        <p:blipFill rotWithShape="1">
          <a:blip r:embed="rId3">
            <a:alphaModFix/>
          </a:blip>
          <a:srcRect b="29715" l="21964" r="35607" t="21524"/>
          <a:stretch/>
        </p:blipFill>
        <p:spPr>
          <a:xfrm>
            <a:off x="4580346" y="617743"/>
            <a:ext cx="5172891" cy="3344091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2"/>
          <p:cNvSpPr txBox="1"/>
          <p:nvPr>
            <p:ph type="title"/>
          </p:nvPr>
        </p:nvSpPr>
        <p:spPr>
          <a:xfrm>
            <a:off x="-45720" y="14537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Клонирование при установленном на компьютере приложении Github</a:t>
            </a:r>
            <a:endParaRPr/>
          </a:p>
        </p:txBody>
      </p:sp>
      <p:sp>
        <p:nvSpPr>
          <p:cNvPr id="316" name="Google Shape;316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17" name="Google Shape;317;p22"/>
          <p:cNvSpPr/>
          <p:nvPr/>
        </p:nvSpPr>
        <p:spPr>
          <a:xfrm>
            <a:off x="5212080" y="1826239"/>
            <a:ext cx="1031966" cy="2481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8" name="Google Shape;31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2514" y="3248798"/>
            <a:ext cx="7403444" cy="1179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68741" y="4689819"/>
            <a:ext cx="5943600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55466" y="3790306"/>
            <a:ext cx="5477930" cy="280386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2"/>
          <p:cNvSpPr/>
          <p:nvPr/>
        </p:nvSpPr>
        <p:spPr>
          <a:xfrm>
            <a:off x="10635565" y="3961834"/>
            <a:ext cx="564472" cy="1179898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2"/>
          <p:cNvSpPr txBox="1"/>
          <p:nvPr/>
        </p:nvSpPr>
        <p:spPr>
          <a:xfrm>
            <a:off x="9290158" y="5197682"/>
            <a:ext cx="2690813" cy="30777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Html_ Numgroup_subgroup_02</a:t>
            </a:r>
            <a:endParaRPr/>
          </a:p>
        </p:txBody>
      </p:sp>
      <p:pic>
        <p:nvPicPr>
          <p:cNvPr id="323" name="Google Shape;323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82223" y="5807752"/>
            <a:ext cx="3476625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84704" y="5603061"/>
            <a:ext cx="4902293" cy="13275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2"/>
          <p:cNvSpPr/>
          <p:nvPr/>
        </p:nvSpPr>
        <p:spPr>
          <a:xfrm>
            <a:off x="1978118" y="5762539"/>
            <a:ext cx="355991" cy="700906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Термины 2</a:t>
            </a:r>
            <a:endParaRPr/>
          </a:p>
        </p:txBody>
      </p:sp>
      <p:sp>
        <p:nvSpPr>
          <p:cNvPr id="331" name="Google Shape;331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документ HTML – это инструкция для браузера. Он содержит полезное содержание (контент) и инструкции о том, как это содержание следует изобразить.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Текущим стандартом гипертекста (точнее – языка для записи гипертекстовых документов, HTML) является HTML5. Современные браузеры ориентированы на чтение документов в этом формате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Инструкции для оформления называются тэгами.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У тэга есть начало (открывающая часть) и закрывающая часть, их обрамляют угловыми скобками. Между открывающей &lt; ℎ1 &gt; и закрывающей частью &lt; /ℎ1 &gt; находится область действия тега.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Добавление оформления к тексту </a:t>
            </a:r>
            <a:endParaRPr/>
          </a:p>
        </p:txBody>
      </p:sp>
      <p:sp>
        <p:nvSpPr>
          <p:cNvPr id="337" name="Google Shape;337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Документ HTML должен передавать некоторую служебную, невидимую информацию, и часть для отрисовки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Стиль заголовка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Самый главный заголовок (header) уровня 1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Добавление структуры документа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Специальная заголовочная часть называется </a:t>
            </a:r>
            <a:r>
              <a:rPr i="1" lang="ru-RU"/>
              <a:t>head</a:t>
            </a:r>
            <a:r>
              <a:rPr lang="ru-RU"/>
              <a:t> (голова), а основная часть - body (то есть тело)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Задание кодировки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тег meta хранит сведения о кодировке (UTF-8).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Многие теги хранят дополнительную информацию, в так называемых атрибутах. У атрибута есть имя (название, обычно «говорящее») атрибут «цвет» и этот атрибут имеет значение «красный»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343" name="Google Shape;34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02098"/>
            <a:ext cx="12192000" cy="4914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150" y="5608785"/>
            <a:ext cx="11753850" cy="9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/>
              <a:t>На этом практическом занятии мы ознакомимся:</a:t>
            </a:r>
            <a:br>
              <a:rPr lang="ru-RU"/>
            </a:br>
            <a:endParaRPr/>
          </a:p>
        </p:txBody>
      </p:sp>
      <p:sp>
        <p:nvSpPr>
          <p:cNvPr id="96" name="Google Shape;96;p2"/>
          <p:cNvSpPr txBox="1"/>
          <p:nvPr>
            <p:ph idx="1" type="body"/>
          </p:nvPr>
        </p:nvSpPr>
        <p:spPr>
          <a:xfrm>
            <a:off x="838199" y="1825625"/>
            <a:ext cx="1063793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С некоторыми этапами подготовки: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-RU"/>
              <a:t>Загрузка файла в из </a:t>
            </a:r>
            <a:r>
              <a:rPr lang="ru-RU" sz="2400"/>
              <a:t>GitHub </a:t>
            </a:r>
            <a:r>
              <a:rPr lang="ru-RU"/>
              <a:t>на локальный диск и открытие в </a:t>
            </a:r>
            <a:r>
              <a:rPr lang="ru-RU" sz="2400"/>
              <a:t>Visual Studio Code</a:t>
            </a:r>
            <a:r>
              <a:rPr lang="ru-RU"/>
              <a:t>, создание и редактирование структуры html-странички в </a:t>
            </a:r>
            <a:r>
              <a:rPr lang="ru-RU" sz="2400"/>
              <a:t>Visual Studio Code</a:t>
            </a:r>
            <a:r>
              <a:rPr lang="ru-RU"/>
              <a:t> </a:t>
            </a:r>
            <a:r>
              <a:rPr lang="ru-RU" sz="2200"/>
              <a:t>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Ознакомимся с некоторыми видами разметок: тегом &lt;p&gt; (параграф и атрибутами).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Научимся использовать функции Visual Studio Code 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-RU"/>
              <a:t>Создавать html-документ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-RU"/>
              <a:t>Запускать отладку документа в Visual Studio Code</a:t>
            </a:r>
            <a:endParaRPr u="sng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-RU"/>
              <a:t>Создавать  некоторые виды разметок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/>
          <p:nvPr>
            <p:ph type="title"/>
          </p:nvPr>
        </p:nvSpPr>
        <p:spPr>
          <a:xfrm>
            <a:off x="838200" y="39029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ru-RU" sz="4000"/>
              <a:t>Задание 2:</a:t>
            </a:r>
            <a:br>
              <a:rPr lang="ru-RU" sz="4000"/>
            </a:br>
            <a:endParaRPr sz="4000"/>
          </a:p>
        </p:txBody>
      </p:sp>
      <p:sp>
        <p:nvSpPr>
          <p:cNvPr id="102" name="Google Shape;102;p3"/>
          <p:cNvSpPr txBox="1"/>
          <p:nvPr>
            <p:ph idx="1" type="body"/>
          </p:nvPr>
        </p:nvSpPr>
        <p:spPr>
          <a:xfrm>
            <a:off x="838200" y="1149300"/>
            <a:ext cx="10934700" cy="57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0000" lnSpcReduction="20000"/>
          </a:bodyPr>
          <a:lstStyle/>
          <a:p>
            <a:pPr indent="-161925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Требуется:</a:t>
            </a:r>
            <a:endParaRPr/>
          </a:p>
          <a:p>
            <a:pPr indent="-19166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 sz="3971"/>
              <a:t>Запустить Visual Studio Code</a:t>
            </a:r>
            <a:endParaRPr sz="3971"/>
          </a:p>
          <a:p>
            <a:pPr indent="-19166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 sz="3971"/>
              <a:t>Открыть папку Html_ Numgroup_subgroup_01</a:t>
            </a:r>
            <a:endParaRPr sz="3971"/>
          </a:p>
          <a:p>
            <a:pPr indent="-19166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 sz="3971"/>
              <a:t>Отредактировать файл Index_01.html</a:t>
            </a:r>
            <a:endParaRPr sz="3571"/>
          </a:p>
          <a:p>
            <a:pPr indent="-210719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 sz="3171"/>
              <a:t>Добавить кодировку  UTF-8</a:t>
            </a:r>
            <a:endParaRPr sz="3171"/>
          </a:p>
          <a:p>
            <a:pPr indent="-210719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 sz="3171"/>
              <a:t>Прочитать файл HTML в браузере</a:t>
            </a:r>
            <a:endParaRPr sz="3171"/>
          </a:p>
          <a:p>
            <a:pPr indent="-19166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 sz="3971"/>
              <a:t>Создать </a:t>
            </a:r>
            <a:r>
              <a:rPr lang="ru-RU" sz="3971"/>
              <a:t>Html</a:t>
            </a:r>
            <a:r>
              <a:rPr lang="ru-RU" sz="3971"/>
              <a:t>_01.html</a:t>
            </a:r>
            <a:endParaRPr sz="3571"/>
          </a:p>
          <a:p>
            <a:pPr indent="-210719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 sz="3171"/>
              <a:t>Создать разметку, которая б</a:t>
            </a:r>
            <a:r>
              <a:rPr lang="ru-RU" sz="3421"/>
              <a:t>ы</a:t>
            </a:r>
            <a:r>
              <a:rPr lang="ru-RU" sz="3171"/>
              <a:t> выводила однострочные абзацы </a:t>
            </a:r>
            <a:endParaRPr sz="3171"/>
          </a:p>
          <a:p>
            <a:pPr indent="-215482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 sz="2971"/>
              <a:t>расположенный  в центре,</a:t>
            </a:r>
            <a:endParaRPr sz="2971"/>
          </a:p>
          <a:p>
            <a:pPr indent="-215482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 sz="2971"/>
              <a:t>слева</a:t>
            </a:r>
            <a:endParaRPr sz="2971"/>
          </a:p>
          <a:p>
            <a:pPr indent="-215482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 sz="2971"/>
              <a:t>справа</a:t>
            </a:r>
            <a:endParaRPr sz="2971"/>
          </a:p>
          <a:p>
            <a:pPr indent="-210719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 sz="3171"/>
              <a:t>Добавьте многострочный  абзац в середине </a:t>
            </a:r>
            <a:endParaRPr sz="3171"/>
          </a:p>
          <a:p>
            <a:pPr indent="-198845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 sz="3671"/>
              <a:t>Отправить файл в GitHub на постоянное хранение  </a:t>
            </a:r>
            <a:endParaRPr sz="3571"/>
          </a:p>
          <a:p>
            <a:pPr indent="-198845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 sz="3671"/>
              <a:t>Продублируйте в свою локальную папку шаблоны файла HTML-5 c Github преподавателя</a:t>
            </a:r>
            <a:endParaRPr sz="3571"/>
          </a:p>
          <a:p>
            <a:pPr indent="-201194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 sz="3571"/>
              <a:t>Создать </a:t>
            </a:r>
            <a:r>
              <a:rPr lang="ru-RU" sz="3571"/>
              <a:t>Html</a:t>
            </a:r>
            <a:r>
              <a:rPr lang="ru-RU" sz="3571"/>
              <a:t>_02.html</a:t>
            </a:r>
            <a:endParaRPr sz="3571"/>
          </a:p>
          <a:p>
            <a:pPr indent="-20837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 sz="3271"/>
              <a:t>Заполните структуру документа (Например, элементы иностранного языка, анатомия, химия)</a:t>
            </a:r>
            <a:endParaRPr sz="3171"/>
          </a:p>
          <a:p>
            <a:pPr indent="-215482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 sz="2971"/>
              <a:t>Добавление заголовочной части</a:t>
            </a:r>
            <a:endParaRPr sz="2971"/>
          </a:p>
          <a:p>
            <a:pPr indent="-215482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 sz="2971"/>
              <a:t>Добавление основной части</a:t>
            </a:r>
            <a:endParaRPr sz="2971"/>
          </a:p>
          <a:p>
            <a:pPr indent="-215482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 sz="2971"/>
              <a:t>Сохранить файл локально</a:t>
            </a:r>
            <a:endParaRPr sz="2971"/>
          </a:p>
          <a:p>
            <a:pPr indent="-215482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 sz="2971"/>
              <a:t>Отобразить файл в браузере</a:t>
            </a:r>
            <a:endParaRPr sz="2971"/>
          </a:p>
          <a:p>
            <a:pPr indent="-201194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 sz="3571"/>
              <a:t>Отправить файл в GitHub на постоянное хранение (3 файла) </a:t>
            </a:r>
            <a:endParaRPr sz="3571"/>
          </a:p>
          <a:p>
            <a:pPr indent="-140017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30175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30175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30175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30175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90804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90804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/>
              <a:t>Открытие локальной папки проекта, отображение в окне редактирования файла (сохраненного на прошлом занятии) </a:t>
            </a:r>
            <a:endParaRPr/>
          </a:p>
        </p:txBody>
      </p:sp>
      <p:pic>
        <p:nvPicPr>
          <p:cNvPr id="108" name="Google Shape;108;p6"/>
          <p:cNvPicPr preferRelativeResize="0"/>
          <p:nvPr/>
        </p:nvPicPr>
        <p:blipFill rotWithShape="1">
          <a:blip r:embed="rId3">
            <a:alphaModFix/>
          </a:blip>
          <a:srcRect b="24258" l="34271" r="46978" t="24653"/>
          <a:stretch/>
        </p:blipFill>
        <p:spPr>
          <a:xfrm>
            <a:off x="3284537" y="1855788"/>
            <a:ext cx="2286000" cy="350361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6"/>
          <p:cNvSpPr/>
          <p:nvPr/>
        </p:nvSpPr>
        <p:spPr>
          <a:xfrm>
            <a:off x="2552700" y="2692400"/>
            <a:ext cx="977900" cy="31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6"/>
          <p:cNvSpPr txBox="1"/>
          <p:nvPr/>
        </p:nvSpPr>
        <p:spPr>
          <a:xfrm>
            <a:off x="104776" y="2527984"/>
            <a:ext cx="3179700" cy="646500"/>
          </a:xfrm>
          <a:prstGeom prst="rect">
            <a:avLst/>
          </a:prstGeom>
          <a:noFill/>
          <a:ln cap="flat" cmpd="sng" w="9525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Откройте Html_ Numgroup_subgroup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0361" y="2383631"/>
            <a:ext cx="4133850" cy="30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6"/>
          <p:cNvSpPr txBox="1"/>
          <p:nvPr/>
        </p:nvSpPr>
        <p:spPr>
          <a:xfrm>
            <a:off x="7608887" y="2383631"/>
            <a:ext cx="2690813" cy="30777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Html_ Numgroup_subgroup_01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6"/>
          <p:cNvSpPr/>
          <p:nvPr/>
        </p:nvSpPr>
        <p:spPr>
          <a:xfrm rot="10800000">
            <a:off x="9231311" y="2856815"/>
            <a:ext cx="1612900" cy="57218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6"/>
          <p:cNvSpPr/>
          <p:nvPr/>
        </p:nvSpPr>
        <p:spPr>
          <a:xfrm>
            <a:off x="7467600" y="3395663"/>
            <a:ext cx="2832100" cy="1838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"/>
          <p:cNvSpPr txBox="1"/>
          <p:nvPr>
            <p:ph type="title"/>
          </p:nvPr>
        </p:nvSpPr>
        <p:spPr>
          <a:xfrm>
            <a:off x="1591050" y="2413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Редактирование </a:t>
            </a:r>
            <a:r>
              <a:rPr lang="ru-RU" sz="4400"/>
              <a:t>index_01.html. Добавление кодировки</a:t>
            </a:r>
            <a:endParaRPr/>
          </a:p>
        </p:txBody>
      </p:sp>
      <p:pic>
        <p:nvPicPr>
          <p:cNvPr id="120" name="Google Shape;120;p7"/>
          <p:cNvPicPr preferRelativeResize="0"/>
          <p:nvPr/>
        </p:nvPicPr>
        <p:blipFill rotWithShape="1">
          <a:blip r:embed="rId3">
            <a:alphaModFix/>
          </a:blip>
          <a:srcRect b="25926" l="52288" r="5210" t="24651"/>
          <a:stretch/>
        </p:blipFill>
        <p:spPr>
          <a:xfrm>
            <a:off x="122425" y="1766900"/>
            <a:ext cx="6355501" cy="415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7"/>
          <p:cNvPicPr preferRelativeResize="0"/>
          <p:nvPr/>
        </p:nvPicPr>
        <p:blipFill rotWithShape="1">
          <a:blip r:embed="rId4">
            <a:alphaModFix/>
          </a:blip>
          <a:srcRect b="29813" l="52880" r="9897" t="27964"/>
          <a:stretch/>
        </p:blipFill>
        <p:spPr>
          <a:xfrm>
            <a:off x="3289300" y="2914650"/>
            <a:ext cx="4064448" cy="259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53744" y="1766901"/>
            <a:ext cx="3838575" cy="27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7"/>
          <p:cNvSpPr txBox="1"/>
          <p:nvPr/>
        </p:nvSpPr>
        <p:spPr>
          <a:xfrm>
            <a:off x="2523119" y="5357634"/>
            <a:ext cx="4632300" cy="1200300"/>
          </a:xfrm>
          <a:prstGeom prst="rect">
            <a:avLst/>
          </a:prstGeom>
          <a:noFill/>
          <a:ln cap="flat" cmpd="sng" w="28575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Сохранить файл (обычно - Ctrl + S)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"/>
          <p:cNvSpPr txBox="1"/>
          <p:nvPr>
            <p:ph type="title"/>
          </p:nvPr>
        </p:nvSpPr>
        <p:spPr>
          <a:xfrm>
            <a:off x="741600" y="4502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Считывание и отображение файла html  браузером (Отладка кода) </a:t>
            </a:r>
            <a:endParaRPr/>
          </a:p>
        </p:txBody>
      </p:sp>
      <p:pic>
        <p:nvPicPr>
          <p:cNvPr id="129" name="Google Shape;129;p8"/>
          <p:cNvPicPr preferRelativeResize="0"/>
          <p:nvPr/>
        </p:nvPicPr>
        <p:blipFill rotWithShape="1">
          <a:blip r:embed="rId3">
            <a:alphaModFix/>
          </a:blip>
          <a:srcRect b="63117" l="21576" r="22808" t="21818"/>
          <a:stretch/>
        </p:blipFill>
        <p:spPr>
          <a:xfrm>
            <a:off x="2214750" y="2651263"/>
            <a:ext cx="6780800" cy="132557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8"/>
          <p:cNvSpPr txBox="1"/>
          <p:nvPr/>
        </p:nvSpPr>
        <p:spPr>
          <a:xfrm>
            <a:off x="5106389" y="2012868"/>
            <a:ext cx="582211" cy="584775"/>
          </a:xfrm>
          <a:prstGeom prst="rect">
            <a:avLst/>
          </a:prstGeom>
          <a:noFill/>
          <a:ln cap="flat" cmpd="sng" w="5715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F5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8"/>
          <p:cNvSpPr/>
          <p:nvPr/>
        </p:nvSpPr>
        <p:spPr>
          <a:xfrm>
            <a:off x="3627911" y="3123211"/>
            <a:ext cx="451262" cy="17813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0087" y="4457968"/>
            <a:ext cx="5025861" cy="157393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8"/>
          <p:cNvSpPr txBox="1"/>
          <p:nvPr/>
        </p:nvSpPr>
        <p:spPr>
          <a:xfrm>
            <a:off x="3627911" y="4030456"/>
            <a:ext cx="400385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Вот что получилось в браузере Chrome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82389" y="6031903"/>
            <a:ext cx="3048000" cy="400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8"/>
          <p:cNvCxnSpPr/>
          <p:nvPr/>
        </p:nvCxnSpPr>
        <p:spPr>
          <a:xfrm flipH="1">
            <a:off x="6388925" y="5676405"/>
            <a:ext cx="237506" cy="413678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9462" y="4883620"/>
            <a:ext cx="478155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0805" y="1915554"/>
            <a:ext cx="4143375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Алгоритм   подготовки дублирования локальных  файлов в GitHub</a:t>
            </a:r>
            <a:endParaRPr/>
          </a:p>
        </p:txBody>
      </p:sp>
      <p:sp>
        <p:nvSpPr>
          <p:cNvPr id="143" name="Google Shape;143;p9"/>
          <p:cNvSpPr/>
          <p:nvPr/>
        </p:nvSpPr>
        <p:spPr>
          <a:xfrm rot="10800000">
            <a:off x="4767942" y="2867997"/>
            <a:ext cx="731520" cy="3693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9"/>
          <p:cNvSpPr txBox="1"/>
          <p:nvPr/>
        </p:nvSpPr>
        <p:spPr>
          <a:xfrm>
            <a:off x="5065956" y="2867997"/>
            <a:ext cx="260840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Ввести название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изменения(имя-версия)</a:t>
            </a:r>
            <a:endParaRPr/>
          </a:p>
        </p:txBody>
      </p:sp>
      <p:sp>
        <p:nvSpPr>
          <p:cNvPr id="145" name="Google Shape;145;p9"/>
          <p:cNvSpPr/>
          <p:nvPr/>
        </p:nvSpPr>
        <p:spPr>
          <a:xfrm>
            <a:off x="4490002" y="1754411"/>
            <a:ext cx="339635" cy="705393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46" name="Google Shape;146;p9"/>
          <p:cNvSpPr/>
          <p:nvPr/>
        </p:nvSpPr>
        <p:spPr>
          <a:xfrm>
            <a:off x="7056318" y="5350617"/>
            <a:ext cx="352697" cy="666206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47" name="Google Shape;147;p9"/>
          <p:cNvSpPr txBox="1"/>
          <p:nvPr/>
        </p:nvSpPr>
        <p:spPr>
          <a:xfrm>
            <a:off x="2670014" y="2867997"/>
            <a:ext cx="7315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1_2</a:t>
            </a:r>
            <a:endParaRPr/>
          </a:p>
        </p:txBody>
      </p:sp>
      <p:sp>
        <p:nvSpPr>
          <p:cNvPr id="148" name="Google Shape;148;p9"/>
          <p:cNvSpPr/>
          <p:nvPr/>
        </p:nvSpPr>
        <p:spPr>
          <a:xfrm>
            <a:off x="1140031" y="3717068"/>
            <a:ext cx="605641" cy="33250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0"/>
          <p:cNvSpPr txBox="1"/>
          <p:nvPr>
            <p:ph type="title"/>
          </p:nvPr>
        </p:nvSpPr>
        <p:spPr>
          <a:xfrm>
            <a:off x="297873" y="-12770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Проверка наличия файла в GitHub</a:t>
            </a:r>
            <a:endParaRPr/>
          </a:p>
        </p:txBody>
      </p:sp>
      <p:pic>
        <p:nvPicPr>
          <p:cNvPr id="154" name="Google Shape;15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60585" y="842904"/>
            <a:ext cx="4824736" cy="605017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0"/>
          <p:cNvSpPr/>
          <p:nvPr/>
        </p:nvSpPr>
        <p:spPr>
          <a:xfrm rot="-2275683">
            <a:off x="6253094" y="1335781"/>
            <a:ext cx="1677255" cy="45363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Обновить</a:t>
            </a:r>
            <a:endParaRPr/>
          </a:p>
        </p:txBody>
      </p:sp>
      <p:pic>
        <p:nvPicPr>
          <p:cNvPr id="156" name="Google Shape;156;p10"/>
          <p:cNvPicPr preferRelativeResize="0"/>
          <p:nvPr/>
        </p:nvPicPr>
        <p:blipFill rotWithShape="1">
          <a:blip r:embed="rId4">
            <a:alphaModFix/>
          </a:blip>
          <a:srcRect b="44762" l="12662" r="58652" t="5325"/>
          <a:stretch/>
        </p:blipFill>
        <p:spPr>
          <a:xfrm>
            <a:off x="1434133" y="2039547"/>
            <a:ext cx="3497283" cy="342310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0"/>
          <p:cNvSpPr/>
          <p:nvPr/>
        </p:nvSpPr>
        <p:spPr>
          <a:xfrm rot="10800000">
            <a:off x="2582883" y="4845132"/>
            <a:ext cx="451262" cy="14844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0"/>
          <p:cNvSpPr txBox="1"/>
          <p:nvPr/>
        </p:nvSpPr>
        <p:spPr>
          <a:xfrm>
            <a:off x="5150888" y="2211583"/>
            <a:ext cx="2109697" cy="646331"/>
          </a:xfrm>
          <a:prstGeom prst="rect">
            <a:avLst/>
          </a:prstGeom>
          <a:noFill/>
          <a:ln cap="flat" cmpd="sng" w="9525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Если GitHub был открыт- обновить</a:t>
            </a:r>
            <a:endParaRPr/>
          </a:p>
        </p:txBody>
      </p:sp>
      <p:sp>
        <p:nvSpPr>
          <p:cNvPr id="159" name="Google Shape;159;p10"/>
          <p:cNvSpPr txBox="1"/>
          <p:nvPr/>
        </p:nvSpPr>
        <p:spPr>
          <a:xfrm>
            <a:off x="3479470" y="4596187"/>
            <a:ext cx="2254332" cy="646331"/>
          </a:xfrm>
          <a:prstGeom prst="rect">
            <a:avLst/>
          </a:prstGeom>
          <a:noFill/>
          <a:ln cap="flat" cmpd="sng" w="9525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Если не был открыт- запустить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2022-01-30T07:05:32Z</dcterms:created>
  <dc:creator>Elena</dc:creator>
</cp:coreProperties>
</file>